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</p:sldMasterIdLst>
  <p:notesMasterIdLst>
    <p:notesMasterId r:id="rId15"/>
  </p:notesMasterIdLst>
  <p:handoutMasterIdLst>
    <p:handoutMasterId r:id="rId16"/>
  </p:handoutMasterIdLst>
  <p:sldIdLst>
    <p:sldId id="256" r:id="rId3"/>
    <p:sldId id="365" r:id="rId4"/>
    <p:sldId id="364" r:id="rId5"/>
    <p:sldId id="363" r:id="rId6"/>
    <p:sldId id="347" r:id="rId7"/>
    <p:sldId id="346" r:id="rId8"/>
    <p:sldId id="352" r:id="rId9"/>
    <p:sldId id="348" r:id="rId10"/>
    <p:sldId id="349" r:id="rId11"/>
    <p:sldId id="350" r:id="rId12"/>
    <p:sldId id="351" r:id="rId13"/>
    <p:sldId id="270" r:id="rId14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BCE3B3"/>
    <a:srgbClr val="393B42"/>
    <a:srgbClr val="55AB26"/>
    <a:srgbClr val="84D955"/>
    <a:srgbClr val="DAEFD5"/>
    <a:srgbClr val="8BDB5F"/>
    <a:srgbClr val="00C800"/>
    <a:srgbClr val="00CF00"/>
    <a:srgbClr val="00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2950" autoAdjust="0"/>
  </p:normalViewPr>
  <p:slideViewPr>
    <p:cSldViewPr snapToGrid="0" snapToObjects="1">
      <p:cViewPr varScale="1">
        <p:scale>
          <a:sx n="67" d="100"/>
          <a:sy n="67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BEF27-5E22-524B-BF56-D61EC528B0CB}" type="datetimeFigureOut">
              <a:rPr lang="fr-FR" smtClean="0"/>
              <a:pPr/>
              <a:t>07/01/2020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4B5EA-2B8C-9E4B-8A8C-910FB0B600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720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F61A8-CDE6-A341-AFD7-D8D7352B36CB}" type="datetimeFigureOut">
              <a:rPr lang="fr-FR" smtClean="0"/>
              <a:pPr/>
              <a:t>07/01/2020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69702-2693-7C49-8C5C-65D2C008635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38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582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fr-FR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88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fr-FR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08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fr-FR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19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fr-FR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7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fr-FR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97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fr-FR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99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fr-FR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786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fr-FR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05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fr-FR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43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fr-FR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702-2693-7C49-8C5C-65D2C008635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1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83279"/>
            <a:ext cx="6944783" cy="1470025"/>
          </a:xfrm>
          <a:prstGeom prst="rect">
            <a:avLst/>
          </a:prstGeom>
        </p:spPr>
        <p:txBody>
          <a:bodyPr anchor="ctr" anchorCtr="0"/>
          <a:lstStyle>
            <a:lvl1pPr algn="r">
              <a:defRPr sz="3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31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AE53D-FEF2-41C1-B5DF-4130C028CB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5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AE53D-FEF2-41C1-B5DF-4130C028CB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40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AE53D-FEF2-41C1-B5DF-4130C028CB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2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us 6"/>
          <p:cNvSpPr/>
          <p:nvPr/>
        </p:nvSpPr>
        <p:spPr>
          <a:xfrm>
            <a:off x="0" y="0"/>
            <a:ext cx="9144000" cy="5498166"/>
          </a:xfrm>
          <a:prstGeom prst="flowChartProcess">
            <a:avLst/>
          </a:prstGeom>
          <a:solidFill>
            <a:srgbClr val="55AB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r>
              <a:rPr lang="fr-FR" dirty="0">
                <a:solidFill>
                  <a:prstClr val="white"/>
                </a:solidFill>
                <a:latin typeface="Verdana"/>
                <a:cs typeface="Verdana"/>
              </a:rPr>
              <a:t>               </a:t>
            </a:r>
          </a:p>
        </p:txBody>
      </p:sp>
      <p:pic>
        <p:nvPicPr>
          <p:cNvPr id="5" name="Image 4" descr="PICTOS_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"/>
            <a:ext cx="9144000" cy="5498592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6948948" y="5353602"/>
            <a:ext cx="1384302" cy="813222"/>
            <a:chOff x="6948948" y="5525435"/>
            <a:chExt cx="1384302" cy="813222"/>
          </a:xfrm>
        </p:grpSpPr>
        <p:sp>
          <p:nvSpPr>
            <p:cNvPr id="9" name="Processus 8"/>
            <p:cNvSpPr/>
            <p:nvPr/>
          </p:nvSpPr>
          <p:spPr>
            <a:xfrm>
              <a:off x="7298199" y="5525435"/>
              <a:ext cx="682624" cy="507064"/>
            </a:xfrm>
            <a:prstGeom prst="flowChartProcess">
              <a:avLst/>
            </a:prstGeom>
            <a:solidFill>
              <a:srgbClr val="55AB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457200"/>
              <a:r>
                <a:rPr lang="fr-FR" dirty="0">
                  <a:solidFill>
                    <a:prstClr val="white"/>
                  </a:solidFill>
                  <a:latin typeface="Verdana"/>
                  <a:cs typeface="Verdana"/>
                </a:rPr>
                <a:t>     </a:t>
              </a:r>
            </a:p>
          </p:txBody>
        </p:sp>
        <p:sp>
          <p:nvSpPr>
            <p:cNvPr id="10" name="Connecteur 10"/>
            <p:cNvSpPr/>
            <p:nvPr/>
          </p:nvSpPr>
          <p:spPr>
            <a:xfrm>
              <a:off x="6948948" y="5670000"/>
              <a:ext cx="1384302" cy="668657"/>
            </a:xfrm>
            <a:custGeom>
              <a:avLst/>
              <a:gdLst/>
              <a:ahLst/>
              <a:cxnLst/>
              <a:rect l="l" t="t" r="r" b="b"/>
              <a:pathLst>
                <a:path w="1384302" h="668657">
                  <a:moveTo>
                    <a:pt x="350838" y="0"/>
                  </a:moveTo>
                  <a:cubicBezTo>
                    <a:pt x="496159" y="0"/>
                    <a:pt x="620845" y="84197"/>
                    <a:pt x="674105" y="204193"/>
                  </a:cubicBezTo>
                  <a:lnTo>
                    <a:pt x="692151" y="259591"/>
                  </a:lnTo>
                  <a:lnTo>
                    <a:pt x="710197" y="204194"/>
                  </a:lnTo>
                  <a:cubicBezTo>
                    <a:pt x="763457" y="84198"/>
                    <a:pt x="888143" y="1"/>
                    <a:pt x="1033464" y="1"/>
                  </a:cubicBezTo>
                  <a:cubicBezTo>
                    <a:pt x="1227226" y="1"/>
                    <a:pt x="1384302" y="149685"/>
                    <a:pt x="1384302" y="334329"/>
                  </a:cubicBezTo>
                  <a:cubicBezTo>
                    <a:pt x="1384302" y="518973"/>
                    <a:pt x="1227226" y="668657"/>
                    <a:pt x="1033464" y="668657"/>
                  </a:cubicBezTo>
                  <a:cubicBezTo>
                    <a:pt x="888143" y="668657"/>
                    <a:pt x="763457" y="584460"/>
                    <a:pt x="710197" y="464465"/>
                  </a:cubicBezTo>
                  <a:lnTo>
                    <a:pt x="692151" y="409067"/>
                  </a:lnTo>
                  <a:lnTo>
                    <a:pt x="674105" y="464464"/>
                  </a:lnTo>
                  <a:cubicBezTo>
                    <a:pt x="620845" y="584459"/>
                    <a:pt x="496159" y="668656"/>
                    <a:pt x="350838" y="668656"/>
                  </a:cubicBezTo>
                  <a:cubicBezTo>
                    <a:pt x="157076" y="668656"/>
                    <a:pt x="0" y="518972"/>
                    <a:pt x="0" y="334328"/>
                  </a:cubicBezTo>
                  <a:cubicBezTo>
                    <a:pt x="0" y="149684"/>
                    <a:pt x="157076" y="0"/>
                    <a:pt x="350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457200"/>
              <a:endParaRPr lang="fr-FR" dirty="0">
                <a:solidFill>
                  <a:prstClr val="white"/>
                </a:solidFill>
                <a:latin typeface="Verdana"/>
                <a:cs typeface="Verdana"/>
              </a:endParaRPr>
            </a:p>
          </p:txBody>
        </p:sp>
      </p:grpSp>
      <p:pic>
        <p:nvPicPr>
          <p:cNvPr id="12" name="Image 11" descr="UNam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38" y="5760986"/>
            <a:ext cx="954000" cy="1057041"/>
          </a:xfrm>
          <a:prstGeom prst="rect">
            <a:avLst/>
          </a:prstGeom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6516578"/>
            <a:ext cx="8229600" cy="234000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marL="342900" indent="-342900" algn="r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  <a:defRPr sz="2500" b="0" i="0" kern="1200">
                <a:solidFill>
                  <a:srgbClr val="211D61"/>
                </a:solidFill>
                <a:latin typeface="+mj-lt"/>
                <a:ea typeface="+mn-ea"/>
                <a:cs typeface="Frutiger LT Std 55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800" dirty="0">
                <a:solidFill>
                  <a:srgbClr val="2E3135"/>
                </a:solidFill>
                <a:latin typeface="Verdana"/>
                <a:cs typeface="Verdana"/>
              </a:rPr>
              <a:t>www.unamur.be</a:t>
            </a:r>
            <a:endParaRPr lang="fr-FR" sz="800" dirty="0">
              <a:solidFill>
                <a:srgbClr val="2E3135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539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591828"/>
            <a:ext cx="9144000" cy="266700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6516578"/>
            <a:ext cx="8229600" cy="234000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marL="342900" indent="-342900" algn="r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  <a:defRPr sz="2500" b="0" i="0" kern="1200">
                <a:solidFill>
                  <a:srgbClr val="211D61"/>
                </a:solidFill>
                <a:latin typeface="+mj-lt"/>
                <a:ea typeface="+mn-ea"/>
                <a:cs typeface="Frutiger LT Std 55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800" dirty="0">
                <a:solidFill>
                  <a:prstClr val="white"/>
                </a:solidFill>
                <a:latin typeface="Verdana"/>
                <a:cs typeface="Verdana"/>
              </a:rPr>
              <a:t>www.unamur.be</a:t>
            </a:r>
            <a:endParaRPr lang="fr-FR" sz="800" dirty="0">
              <a:solidFill>
                <a:prstClr val="white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8217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3724" y="1024552"/>
            <a:ext cx="7456551" cy="1468348"/>
          </a:xfrm>
          <a:ln w="28575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fr-BE" sz="3200" b="1" dirty="0">
                <a:latin typeface="Cambria"/>
                <a:cs typeface="Cambria"/>
              </a:rPr>
              <a:t>Conception de pesticides biocontrôlés par l’inhibition des tréhalases d’insectes ravageurs</a:t>
            </a:r>
            <a:endParaRPr lang="fr-FR" sz="3200" b="1" dirty="0">
              <a:latin typeface="Cambria"/>
              <a:ea typeface="Verdana" panose="020B0604030504040204" pitchFamily="34" charset="0"/>
              <a:cs typeface="Cambri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72359-A082-4C26-8AEB-FAA1D6732762}"/>
              </a:ext>
            </a:extLst>
          </p:cNvPr>
          <p:cNvSpPr/>
          <p:nvPr/>
        </p:nvSpPr>
        <p:spPr>
          <a:xfrm>
            <a:off x="7583958" y="4955951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mbria"/>
                <a:cs typeface="Cambria"/>
              </a:rPr>
              <a:t>07/01/2020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232572-350D-4BF9-92F7-212A84766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21" y="5822649"/>
            <a:ext cx="1460565" cy="7512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A9C5F5-4A1B-4589-8EFF-9DA1F3CDE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286" y="3051393"/>
            <a:ext cx="1732308" cy="1732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5E0603BA-710C-42FC-8B9E-4D1E3837B74B}"/>
              </a:ext>
            </a:extLst>
          </p:cNvPr>
          <p:cNvSpPr txBox="1">
            <a:spLocks/>
          </p:cNvSpPr>
          <p:nvPr/>
        </p:nvSpPr>
        <p:spPr>
          <a:xfrm>
            <a:off x="0" y="4964023"/>
            <a:ext cx="2376843" cy="361260"/>
          </a:xfrm>
          <a:prstGeom prst="rect">
            <a:avLst/>
          </a:prstGeom>
          <a:ln w="28575">
            <a:noFill/>
          </a:ln>
        </p:spPr>
        <p:txBody>
          <a:bodyPr anchor="ctr" anchorCtr="0"/>
          <a:lstStyle>
            <a:lvl1pPr algn="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BE" sz="2000" b="1" dirty="0">
                <a:latin typeface="Cambria"/>
                <a:cs typeface="Cambria"/>
              </a:rPr>
              <a:t>Virgile Neyman</a:t>
            </a:r>
            <a:endParaRPr lang="fr-FR" sz="2000" b="1" dirty="0">
              <a:latin typeface="Cambria"/>
              <a:ea typeface="Verdana" panose="020B0604030504040204" pitchFamily="34" charset="0"/>
              <a:cs typeface="Cambria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A3C1A99-2C98-4ECE-9281-C030BD780FCF}"/>
              </a:ext>
            </a:extLst>
          </p:cNvPr>
          <p:cNvSpPr txBox="1">
            <a:spLocks/>
          </p:cNvSpPr>
          <p:nvPr/>
        </p:nvSpPr>
        <p:spPr>
          <a:xfrm>
            <a:off x="2648986" y="4968896"/>
            <a:ext cx="4264454" cy="361260"/>
          </a:xfrm>
          <a:prstGeom prst="rect">
            <a:avLst/>
          </a:prstGeom>
          <a:ln w="28575">
            <a:noFill/>
          </a:ln>
        </p:spPr>
        <p:txBody>
          <a:bodyPr anchor="ctr" anchorCtr="0"/>
          <a:lstStyle>
            <a:lvl1pPr algn="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1800" b="1" dirty="0">
                <a:latin typeface="Cambria"/>
                <a:ea typeface="Verdana" panose="020B0604030504040204" pitchFamily="34" charset="0"/>
                <a:cs typeface="Cambria"/>
              </a:rPr>
              <a:t>Promoteur : Dr. Catherine Michaux</a:t>
            </a:r>
            <a:br>
              <a:rPr lang="fr-FR" sz="1800" b="1" dirty="0">
                <a:latin typeface="Cambria"/>
                <a:ea typeface="Verdana" panose="020B0604030504040204" pitchFamily="34" charset="0"/>
                <a:cs typeface="Cambria"/>
              </a:rPr>
            </a:br>
            <a:r>
              <a:rPr lang="fr-FR" sz="1800" b="1" dirty="0">
                <a:latin typeface="Cambria"/>
                <a:ea typeface="Verdana" panose="020B0604030504040204" pitchFamily="34" charset="0"/>
                <a:cs typeface="Cambria"/>
              </a:rPr>
              <a:t>Co-promoteur : Pr. Frédéric Francis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1AD475-9A74-44C0-B031-3E71FDF6A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54" y="5736116"/>
            <a:ext cx="2222277" cy="9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7ADB6599-E6A1-43BD-891D-95FF856B3F61}"/>
              </a:ext>
            </a:extLst>
          </p:cNvPr>
          <p:cNvSpPr txBox="1"/>
          <p:nvPr/>
        </p:nvSpPr>
        <p:spPr>
          <a:xfrm>
            <a:off x="8856878" y="6507792"/>
            <a:ext cx="57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8CB439-9955-4ABF-85D3-A7F994FA6657}"/>
              </a:ext>
            </a:extLst>
          </p:cNvPr>
          <p:cNvSpPr txBox="1"/>
          <p:nvPr/>
        </p:nvSpPr>
        <p:spPr>
          <a:xfrm>
            <a:off x="770785" y="815899"/>
            <a:ext cx="7602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WP3 : Tests d’inhibitions sur les </a:t>
            </a:r>
            <a:r>
              <a:rPr lang="fr-BE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tréhalases</a:t>
            </a:r>
            <a:r>
              <a:rPr lang="fr-BE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</a:t>
            </a:r>
            <a:r>
              <a:rPr lang="fr-BE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A.pisum</a:t>
            </a:r>
            <a:endParaRPr lang="fr-BE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69C012-BED2-4DA0-94AC-7BC4B7BFD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1285000"/>
            <a:ext cx="1905527" cy="7925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8027B6-4B0E-4D5F-BC5D-3E8C02FC6883}"/>
              </a:ext>
            </a:extLst>
          </p:cNvPr>
          <p:cNvSpPr/>
          <p:nvPr/>
        </p:nvSpPr>
        <p:spPr>
          <a:xfrm>
            <a:off x="201387" y="5865919"/>
            <a:ext cx="9035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Asano N, 2003.  Glycobiology, (10):93R-104R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Silva, M. C. P., Terra, W. R., &amp; Ferreira, C, 2004. Insect Biochemistry and Molecular Biology, 34(10). </a:t>
            </a: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3A1E57DD-6ED1-45A8-BE86-22D7B60EF157}"/>
              </a:ext>
            </a:extLst>
          </p:cNvPr>
          <p:cNvSpPr/>
          <p:nvPr/>
        </p:nvSpPr>
        <p:spPr>
          <a:xfrm>
            <a:off x="4719076" y="2136788"/>
            <a:ext cx="448112" cy="449839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71A483C-2762-4ADA-8CB4-75781FBCB65F}"/>
              </a:ext>
            </a:extLst>
          </p:cNvPr>
          <p:cNvSpPr/>
          <p:nvPr/>
        </p:nvSpPr>
        <p:spPr>
          <a:xfrm>
            <a:off x="2150313" y="1993163"/>
            <a:ext cx="2064647" cy="738663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Streptomyces</a:t>
            </a:r>
            <a:endParaRPr lang="fr-BE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E39A945-B737-443A-B519-6904CA177B16}"/>
              </a:ext>
            </a:extLst>
          </p:cNvPr>
          <p:cNvSpPr/>
          <p:nvPr/>
        </p:nvSpPr>
        <p:spPr>
          <a:xfrm>
            <a:off x="5619932" y="1631752"/>
            <a:ext cx="2952318" cy="1485716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 des métabolites potentiellement inhibiteurs</a:t>
            </a:r>
            <a:endParaRPr lang="fr-BE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5FE2FA8-3258-42BA-971B-4C987933B811}"/>
              </a:ext>
            </a:extLst>
          </p:cNvPr>
          <p:cNvSpPr txBox="1"/>
          <p:nvPr/>
        </p:nvSpPr>
        <p:spPr>
          <a:xfrm>
            <a:off x="150864" y="4846250"/>
            <a:ext cx="27312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Tests d’inhibition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63B0434-ECA6-40B9-94ED-D184BC027F29}"/>
              </a:ext>
            </a:extLst>
          </p:cNvPr>
          <p:cNvSpPr txBox="1"/>
          <p:nvPr/>
        </p:nvSpPr>
        <p:spPr>
          <a:xfrm>
            <a:off x="987987" y="3133994"/>
            <a:ext cx="35840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chaque métabolite :</a:t>
            </a:r>
          </a:p>
        </p:txBody>
      </p:sp>
      <p:sp>
        <p:nvSpPr>
          <p:cNvPr id="32" name="Flèche : courbe vers la droite 31">
            <a:extLst>
              <a:ext uri="{FF2B5EF4-FFF2-40B4-BE49-F238E27FC236}">
                <a16:creationId xmlns:a16="http://schemas.microsoft.com/office/drawing/2014/main" id="{EBD838E5-E174-4223-ABEE-81C6EC4897E3}"/>
              </a:ext>
            </a:extLst>
          </p:cNvPr>
          <p:cNvSpPr/>
          <p:nvPr/>
        </p:nvSpPr>
        <p:spPr>
          <a:xfrm>
            <a:off x="257777" y="2905070"/>
            <a:ext cx="677672" cy="64977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F0BB783-551A-4804-8CE9-4CA387B5C540}"/>
              </a:ext>
            </a:extLst>
          </p:cNvPr>
          <p:cNvSpPr txBox="1"/>
          <p:nvPr/>
        </p:nvSpPr>
        <p:spPr>
          <a:xfrm>
            <a:off x="201387" y="3712577"/>
            <a:ext cx="2551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Expérimental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B3EDDA0-9C34-4742-B43E-80559385901C}"/>
              </a:ext>
            </a:extLst>
          </p:cNvPr>
          <p:cNvSpPr txBox="1"/>
          <p:nvPr/>
        </p:nvSpPr>
        <p:spPr>
          <a:xfrm>
            <a:off x="3580357" y="3707912"/>
            <a:ext cx="2551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Modélisation</a:t>
            </a:r>
          </a:p>
        </p:txBody>
      </p:sp>
      <p:sp>
        <p:nvSpPr>
          <p:cNvPr id="2" name="Flèche : double flèche horizontale 1">
            <a:extLst>
              <a:ext uri="{FF2B5EF4-FFF2-40B4-BE49-F238E27FC236}">
                <a16:creationId xmlns:a16="http://schemas.microsoft.com/office/drawing/2014/main" id="{450A4882-A3B5-4DDE-8768-7D7800F17CF0}"/>
              </a:ext>
            </a:extLst>
          </p:cNvPr>
          <p:cNvSpPr/>
          <p:nvPr/>
        </p:nvSpPr>
        <p:spPr>
          <a:xfrm>
            <a:off x="2789347" y="4846250"/>
            <a:ext cx="860110" cy="35139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C65B6A-5208-495A-B126-5137B0119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281" y="4243809"/>
            <a:ext cx="2428875" cy="15811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1D3588-8202-4F1A-AB68-C26944844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680" y="4013115"/>
            <a:ext cx="2228850" cy="1724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544FBE-6800-4D45-B8C6-5FDD0A031A0A}"/>
              </a:ext>
            </a:extLst>
          </p:cNvPr>
          <p:cNvSpPr/>
          <p:nvPr/>
        </p:nvSpPr>
        <p:spPr>
          <a:xfrm>
            <a:off x="4510575" y="4793737"/>
            <a:ext cx="653695" cy="4376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01EDA58-EA91-46BC-89D5-40B10FF77F89}"/>
              </a:ext>
            </a:extLst>
          </p:cNvPr>
          <p:cNvCxnSpPr/>
          <p:nvPr/>
        </p:nvCxnSpPr>
        <p:spPr>
          <a:xfrm>
            <a:off x="5144278" y="5235132"/>
            <a:ext cx="1236892" cy="463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B1EA236-2F34-49DD-9897-6AE10CC8B1F6}"/>
              </a:ext>
            </a:extLst>
          </p:cNvPr>
          <p:cNvCxnSpPr>
            <a:cxnSpLocks/>
          </p:cNvCxnSpPr>
          <p:nvPr/>
        </p:nvCxnSpPr>
        <p:spPr>
          <a:xfrm flipV="1">
            <a:off x="5144615" y="3998003"/>
            <a:ext cx="1255853" cy="8076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51D645A2-1730-4E3C-BB64-4E60959CF251}"/>
              </a:ext>
            </a:extLst>
          </p:cNvPr>
          <p:cNvSpPr txBox="1"/>
          <p:nvPr/>
        </p:nvSpPr>
        <p:spPr>
          <a:xfrm>
            <a:off x="2304755" y="4134916"/>
            <a:ext cx="18292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FF0000"/>
                </a:solidFill>
              </a:rPr>
              <a:t>Relation structure-activité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A7531E-9B2E-4D70-BC2E-4FF0F173F90A}"/>
              </a:ext>
            </a:extLst>
          </p:cNvPr>
          <p:cNvSpPr/>
          <p:nvPr/>
        </p:nvSpPr>
        <p:spPr>
          <a:xfrm>
            <a:off x="2" y="-8152"/>
            <a:ext cx="2172903" cy="321249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Contexte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EFF656-11CE-46DB-A126-A08D31B4B725}"/>
              </a:ext>
            </a:extLst>
          </p:cNvPr>
          <p:cNvSpPr/>
          <p:nvPr/>
        </p:nvSpPr>
        <p:spPr>
          <a:xfrm>
            <a:off x="2172905" y="-13839"/>
            <a:ext cx="2172903" cy="326936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Projet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D38A19-A0DA-42D5-B983-BFD8E7F13A65}"/>
              </a:ext>
            </a:extLst>
          </p:cNvPr>
          <p:cNvSpPr/>
          <p:nvPr/>
        </p:nvSpPr>
        <p:spPr>
          <a:xfrm>
            <a:off x="4358000" y="-17541"/>
            <a:ext cx="2228000" cy="351370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Fonction bioch.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6572B9-2C29-432F-B28C-87229B87112A}"/>
              </a:ext>
            </a:extLst>
          </p:cNvPr>
          <p:cNvSpPr/>
          <p:nvPr/>
        </p:nvSpPr>
        <p:spPr>
          <a:xfrm>
            <a:off x="6618628" y="4695"/>
            <a:ext cx="2525371" cy="303709"/>
          </a:xfrm>
          <a:prstGeom prst="rect">
            <a:avLst/>
          </a:prstGeom>
          <a:solidFill>
            <a:srgbClr val="55AB26"/>
          </a:solidFill>
          <a:ln>
            <a:solidFill>
              <a:srgbClr val="393B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FE0744-3F22-4827-89DE-8289A6DF4B39}"/>
              </a:ext>
            </a:extLst>
          </p:cNvPr>
          <p:cNvSpPr/>
          <p:nvPr/>
        </p:nvSpPr>
        <p:spPr>
          <a:xfrm>
            <a:off x="6618628" y="335702"/>
            <a:ext cx="2545896" cy="523220"/>
          </a:xfrm>
          <a:prstGeom prst="rect">
            <a:avLst/>
          </a:prstGeom>
          <a:noFill/>
          <a:ln>
            <a:solidFill>
              <a:srgbClr val="393B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1. WP1   2. WP2   </a:t>
            </a:r>
            <a:r>
              <a:rPr lang="fr-BE" b="1" dirty="0">
                <a:solidFill>
                  <a:srgbClr val="55AB26"/>
                </a:solidFill>
              </a:rPr>
              <a:t>3. WP3   </a:t>
            </a:r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4. WP4</a:t>
            </a:r>
          </a:p>
        </p:txBody>
      </p:sp>
    </p:spTree>
    <p:extLst>
      <p:ext uri="{BB962C8B-B14F-4D97-AF65-F5344CB8AC3E}">
        <p14:creationId xmlns:p14="http://schemas.microsoft.com/office/powerpoint/2010/main" val="23920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 animBg="1"/>
      <p:bldP spid="26" grpId="0"/>
      <p:bldP spid="27" grpId="0"/>
      <p:bldP spid="2" grpId="0" animBg="1"/>
      <p:bldP spid="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7ADB6599-E6A1-43BD-891D-95FF856B3F61}"/>
              </a:ext>
            </a:extLst>
          </p:cNvPr>
          <p:cNvSpPr txBox="1"/>
          <p:nvPr/>
        </p:nvSpPr>
        <p:spPr>
          <a:xfrm>
            <a:off x="8763905" y="6522298"/>
            <a:ext cx="57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26E955-C56D-4D8E-9623-169C5E66CA83}"/>
              </a:ext>
            </a:extLst>
          </p:cNvPr>
          <p:cNvSpPr txBox="1"/>
          <p:nvPr/>
        </p:nvSpPr>
        <p:spPr>
          <a:xfrm>
            <a:off x="752785" y="830802"/>
            <a:ext cx="7602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WP4 : Tests d’inhibition sur les Trehs d’</a:t>
            </a:r>
            <a:r>
              <a:rPr lang="fr-BE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</a:t>
            </a:r>
            <a:r>
              <a:rPr lang="fr-BE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axyridis</a:t>
            </a:r>
            <a:r>
              <a:rPr lang="fr-BE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d’</a:t>
            </a:r>
            <a:r>
              <a:rPr lang="fr-BE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fr-BE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mellifera</a:t>
            </a:r>
            <a:r>
              <a:rPr lang="fr-BE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Image 2" descr="Une image contenant insecte, animal, assis, intérieur&#10;&#10;Description générée automatiquement">
            <a:extLst>
              <a:ext uri="{FF2B5EF4-FFF2-40B4-BE49-F238E27FC236}">
                <a16:creationId xmlns:a16="http://schemas.microsoft.com/office/drawing/2014/main" id="{FA031C96-5627-4E2F-89A0-367A123FB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94" y="3142928"/>
            <a:ext cx="797271" cy="792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 descr="Une image contenant insecte, animal&#10;&#10;Description générée automatiquement">
            <a:extLst>
              <a:ext uri="{FF2B5EF4-FFF2-40B4-BE49-F238E27FC236}">
                <a16:creationId xmlns:a16="http://schemas.microsoft.com/office/drawing/2014/main" id="{FB4DE856-F488-485B-BF6D-E30F4810F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13" y="3153723"/>
            <a:ext cx="1022774" cy="681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C0AAD4-63D5-4ED0-8AAD-C424C2A5C80F}"/>
              </a:ext>
            </a:extLst>
          </p:cNvPr>
          <p:cNvSpPr/>
          <p:nvPr/>
        </p:nvSpPr>
        <p:spPr>
          <a:xfrm>
            <a:off x="201387" y="6103804"/>
            <a:ext cx="9035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Vandereycken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 A,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et al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2015. J Faunistic Entomology, 68:3-15.</a:t>
            </a:r>
            <a:endParaRPr lang="fr-BE" sz="1400" dirty="0">
              <a:solidFill>
                <a:schemeClr val="bg1">
                  <a:lumMod val="50000"/>
                </a:schemeClr>
              </a:solidFill>
              <a:latin typeface="CharterBT-Roman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4FE1D9-6876-4555-BA07-C6FDC55D7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66" y="1763305"/>
            <a:ext cx="3752043" cy="1204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DF1C59-0A04-4CF6-B27A-290CED5C8AEB}"/>
              </a:ext>
            </a:extLst>
          </p:cNvPr>
          <p:cNvSpPr/>
          <p:nvPr/>
        </p:nvSpPr>
        <p:spPr>
          <a:xfrm>
            <a:off x="3521407" y="3138882"/>
            <a:ext cx="239533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B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Inhibiteur spécifique et fonctionnel contre l’</a:t>
            </a:r>
            <a:r>
              <a:rPr lang="fr-BE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A.pisum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5A48D7-90C2-468B-B87D-02FDD76ECACC}"/>
              </a:ext>
            </a:extLst>
          </p:cNvPr>
          <p:cNvSpPr/>
          <p:nvPr/>
        </p:nvSpPr>
        <p:spPr>
          <a:xfrm>
            <a:off x="5994643" y="1765632"/>
            <a:ext cx="2395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i="1" dirty="0">
                <a:solidFill>
                  <a:srgbClr val="002060"/>
                </a:solidFill>
              </a:rPr>
              <a:t>Tests in vivo sur des populations d’insectes utiles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716413-BAF4-4740-ADF6-F55973285C19}"/>
              </a:ext>
            </a:extLst>
          </p:cNvPr>
          <p:cNvSpPr/>
          <p:nvPr/>
        </p:nvSpPr>
        <p:spPr>
          <a:xfrm>
            <a:off x="967045" y="5302862"/>
            <a:ext cx="2395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i="1" dirty="0">
                <a:solidFill>
                  <a:srgbClr val="002060"/>
                </a:solidFill>
              </a:rPr>
              <a:t>Tests d’inhibition et modélisation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36CDA0-70B6-4606-86CB-74B0B50F17D5}"/>
              </a:ext>
            </a:extLst>
          </p:cNvPr>
          <p:cNvSpPr/>
          <p:nvPr/>
        </p:nvSpPr>
        <p:spPr>
          <a:xfrm>
            <a:off x="5959878" y="4841921"/>
            <a:ext cx="2395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i="1" dirty="0">
                <a:solidFill>
                  <a:srgbClr val="002060"/>
                </a:solidFill>
              </a:rPr>
              <a:t>Prédiction de modifications structurales des inhibiteurs</a:t>
            </a:r>
          </a:p>
        </p:txBody>
      </p:sp>
      <p:sp>
        <p:nvSpPr>
          <p:cNvPr id="17" name="Flèche : double flèche horizontale 16">
            <a:extLst>
              <a:ext uri="{FF2B5EF4-FFF2-40B4-BE49-F238E27FC236}">
                <a16:creationId xmlns:a16="http://schemas.microsoft.com/office/drawing/2014/main" id="{EEECA39B-63BF-4CB1-B7EC-9030D4D1AEEB}"/>
              </a:ext>
            </a:extLst>
          </p:cNvPr>
          <p:cNvSpPr/>
          <p:nvPr/>
        </p:nvSpPr>
        <p:spPr>
          <a:xfrm>
            <a:off x="4385514" y="2174474"/>
            <a:ext cx="1059543" cy="43542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èche : double flèche horizontale 31">
            <a:extLst>
              <a:ext uri="{FF2B5EF4-FFF2-40B4-BE49-F238E27FC236}">
                <a16:creationId xmlns:a16="http://schemas.microsoft.com/office/drawing/2014/main" id="{62A4FD03-9DAD-4494-9B9D-B13BE82DD19A}"/>
              </a:ext>
            </a:extLst>
          </p:cNvPr>
          <p:cNvSpPr/>
          <p:nvPr/>
        </p:nvSpPr>
        <p:spPr>
          <a:xfrm rot="5400000">
            <a:off x="6743664" y="3905855"/>
            <a:ext cx="1059543" cy="43542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Flèche : double flèche horizontale 32">
            <a:extLst>
              <a:ext uri="{FF2B5EF4-FFF2-40B4-BE49-F238E27FC236}">
                <a16:creationId xmlns:a16="http://schemas.microsoft.com/office/drawing/2014/main" id="{3C5BEAA8-261C-4C82-951C-08ED746BC8C6}"/>
              </a:ext>
            </a:extLst>
          </p:cNvPr>
          <p:cNvSpPr/>
          <p:nvPr/>
        </p:nvSpPr>
        <p:spPr>
          <a:xfrm>
            <a:off x="4294576" y="5302862"/>
            <a:ext cx="1059543" cy="43542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Flèche : double flèche horizontale 33">
            <a:extLst>
              <a:ext uri="{FF2B5EF4-FFF2-40B4-BE49-F238E27FC236}">
                <a16:creationId xmlns:a16="http://schemas.microsoft.com/office/drawing/2014/main" id="{06B3CF34-4E98-4F32-973D-865D30DDD13F}"/>
              </a:ext>
            </a:extLst>
          </p:cNvPr>
          <p:cNvSpPr/>
          <p:nvPr/>
        </p:nvSpPr>
        <p:spPr>
          <a:xfrm rot="5400000">
            <a:off x="1653703" y="4494380"/>
            <a:ext cx="1022021" cy="43543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AB0D67-7469-4C6C-8101-D6CE05AD9DE2}"/>
              </a:ext>
            </a:extLst>
          </p:cNvPr>
          <p:cNvSpPr/>
          <p:nvPr/>
        </p:nvSpPr>
        <p:spPr>
          <a:xfrm>
            <a:off x="2" y="-8152"/>
            <a:ext cx="2172903" cy="321249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Contexte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8B6EA0-EC79-42FB-9489-8C47DBF24354}"/>
              </a:ext>
            </a:extLst>
          </p:cNvPr>
          <p:cNvSpPr/>
          <p:nvPr/>
        </p:nvSpPr>
        <p:spPr>
          <a:xfrm>
            <a:off x="2172905" y="-13839"/>
            <a:ext cx="2172903" cy="326936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Projet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010CE2-A4FA-484E-AF19-3509C288E2A4}"/>
              </a:ext>
            </a:extLst>
          </p:cNvPr>
          <p:cNvSpPr/>
          <p:nvPr/>
        </p:nvSpPr>
        <p:spPr>
          <a:xfrm>
            <a:off x="4358000" y="-17541"/>
            <a:ext cx="2228000" cy="351370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Fonction bioch.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D2CE1B-F87E-4D78-BCEA-E6DFEAF53716}"/>
              </a:ext>
            </a:extLst>
          </p:cNvPr>
          <p:cNvSpPr/>
          <p:nvPr/>
        </p:nvSpPr>
        <p:spPr>
          <a:xfrm>
            <a:off x="6618628" y="4695"/>
            <a:ext cx="2525371" cy="303709"/>
          </a:xfrm>
          <a:prstGeom prst="rect">
            <a:avLst/>
          </a:prstGeom>
          <a:solidFill>
            <a:srgbClr val="55AB26"/>
          </a:solidFill>
          <a:ln>
            <a:solidFill>
              <a:srgbClr val="393B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A56479-B808-42B5-877C-FD6E8655F013}"/>
              </a:ext>
            </a:extLst>
          </p:cNvPr>
          <p:cNvSpPr/>
          <p:nvPr/>
        </p:nvSpPr>
        <p:spPr>
          <a:xfrm>
            <a:off x="6618628" y="335702"/>
            <a:ext cx="2545896" cy="523220"/>
          </a:xfrm>
          <a:prstGeom prst="rect">
            <a:avLst/>
          </a:prstGeom>
          <a:noFill/>
          <a:ln>
            <a:solidFill>
              <a:srgbClr val="393B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1. WP1   2. WP2   3. WP3   </a:t>
            </a:r>
            <a:r>
              <a:rPr lang="fr-BE" b="1" dirty="0">
                <a:solidFill>
                  <a:srgbClr val="55AB26"/>
                </a:solidFill>
              </a:rPr>
              <a:t>4. WP4</a:t>
            </a:r>
          </a:p>
        </p:txBody>
      </p:sp>
    </p:spTree>
    <p:extLst>
      <p:ext uri="{BB962C8B-B14F-4D97-AF65-F5344CB8AC3E}">
        <p14:creationId xmlns:p14="http://schemas.microsoft.com/office/powerpoint/2010/main" val="198296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7" grpId="0"/>
      <p:bldP spid="31" grpId="0"/>
      <p:bldP spid="17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3378" y="1698337"/>
            <a:ext cx="8346990" cy="3461326"/>
          </a:xfrm>
        </p:spPr>
        <p:txBody>
          <a:bodyPr/>
          <a:lstStyle/>
          <a:p>
            <a:r>
              <a:rPr lang="fr-FR" sz="4800" dirty="0">
                <a:latin typeface="Cambria" panose="02040503050406030204" pitchFamily="18" charset="0"/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34295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45808" y="-5"/>
            <a:ext cx="2273721" cy="308409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Fonction bioch.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2905" y="-638"/>
            <a:ext cx="2172903" cy="309042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Projet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19529" y="-4"/>
            <a:ext cx="2524470" cy="308408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3"/>
            <a:ext cx="2172904" cy="330470"/>
          </a:xfrm>
          <a:prstGeom prst="rect">
            <a:avLst/>
          </a:prstGeom>
          <a:solidFill>
            <a:srgbClr val="55AB26"/>
          </a:solidFill>
          <a:ln>
            <a:solidFill>
              <a:srgbClr val="393B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Contexte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18CF87-F80E-49A1-80AD-EACA90DF0B4A}"/>
              </a:ext>
            </a:extLst>
          </p:cNvPr>
          <p:cNvSpPr txBox="1"/>
          <p:nvPr/>
        </p:nvSpPr>
        <p:spPr>
          <a:xfrm>
            <a:off x="8842340" y="650779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7F0385-5DFD-48FD-AED1-DA5F6FAA07EC}"/>
              </a:ext>
            </a:extLst>
          </p:cNvPr>
          <p:cNvSpPr txBox="1"/>
          <p:nvPr/>
        </p:nvSpPr>
        <p:spPr>
          <a:xfrm>
            <a:off x="930442" y="1568415"/>
            <a:ext cx="779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Marché des insecticides dans l’UE			 </a:t>
            </a:r>
            <a:r>
              <a:rPr lang="fr-BE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1,3 milliard d’€/an </a:t>
            </a:r>
            <a:endParaRPr lang="fr-BE" sz="2000" b="1" u="sng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581D8-DB9E-4F0E-8CAB-2C2483D926C1}"/>
              </a:ext>
            </a:extLst>
          </p:cNvPr>
          <p:cNvSpPr/>
          <p:nvPr/>
        </p:nvSpPr>
        <p:spPr>
          <a:xfrm>
            <a:off x="254396" y="5716022"/>
            <a:ext cx="90353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Hayo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 M. G. Van der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Werf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1996. Agriculture, Ecosystems and Environment n°60.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I.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Baldi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et al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2013.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Inserm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 : Editions EDP Sciences (ISSN: 1264-1782)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S.P. Foster,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et al,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 2013. SCI.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9CAF032-6594-4608-BD42-6F63C0C46CED}"/>
              </a:ext>
            </a:extLst>
          </p:cNvPr>
          <p:cNvSpPr txBox="1"/>
          <p:nvPr/>
        </p:nvSpPr>
        <p:spPr>
          <a:xfrm>
            <a:off x="4466813" y="4576569"/>
            <a:ext cx="3846374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fr-BE" sz="2000" dirty="0">
                <a:ea typeface="Cambria" panose="02040503050406030204" pitchFamily="18" charset="0"/>
              </a:rPr>
              <a:t>Environnement</a:t>
            </a:r>
          </a:p>
          <a:p>
            <a:pPr marL="457200" indent="-457200">
              <a:buAutoNum type="arabicParenR"/>
            </a:pPr>
            <a:r>
              <a:rPr lang="fr-BE" sz="2000" dirty="0">
                <a:ea typeface="Cambria" panose="02040503050406030204" pitchFamily="18" charset="0"/>
              </a:rPr>
              <a:t>Santé humaine</a:t>
            </a:r>
          </a:p>
          <a:p>
            <a:pPr marL="457200" indent="-457200">
              <a:buFontTx/>
              <a:buAutoNum type="arabicParenR"/>
            </a:pPr>
            <a:r>
              <a:rPr lang="fr-BE" sz="2000" dirty="0">
                <a:ea typeface="Cambria" panose="02040503050406030204" pitchFamily="18" charset="0"/>
              </a:rPr>
              <a:t>Développement de résistances</a:t>
            </a:r>
            <a:endParaRPr lang="fr-BE" sz="2000" baseline="30000" dirty="0">
              <a:ea typeface="Cambria" panose="02040503050406030204" pitchFamily="18" charset="0"/>
            </a:endParaRPr>
          </a:p>
          <a:p>
            <a:pPr marL="457200" indent="-457200">
              <a:buFontTx/>
              <a:buAutoNum type="arabicParenR"/>
            </a:pPr>
            <a:endParaRPr lang="fr-BE" sz="2000" b="1" u="sng" baseline="30000" dirty="0">
              <a:ea typeface="Cambria" panose="02040503050406030204" pitchFamily="18" charset="0"/>
            </a:endParaRPr>
          </a:p>
          <a:p>
            <a:pPr marL="457200" indent="-457200">
              <a:buAutoNum type="arabicParenR"/>
            </a:pPr>
            <a:endParaRPr lang="fr-BE" sz="2000" b="1" u="sng" baseline="30000" dirty="0">
              <a:ea typeface="Cambria" panose="020405030504060302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8C12002-3409-406C-8346-F4151DB79684}"/>
              </a:ext>
            </a:extLst>
          </p:cNvPr>
          <p:cNvSpPr txBox="1"/>
          <p:nvPr/>
        </p:nvSpPr>
        <p:spPr>
          <a:xfrm>
            <a:off x="386918" y="687831"/>
            <a:ext cx="178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Contexte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8F10503F-46B4-4A3C-95F7-6B475183CCA8}"/>
              </a:ext>
            </a:extLst>
          </p:cNvPr>
          <p:cNvSpPr/>
          <p:nvPr/>
        </p:nvSpPr>
        <p:spPr>
          <a:xfrm rot="16200000">
            <a:off x="5271749" y="1442374"/>
            <a:ext cx="400503" cy="651798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5781BBF-8425-49E3-9C82-E4F8580A9397}"/>
              </a:ext>
            </a:extLst>
          </p:cNvPr>
          <p:cNvSpPr txBox="1"/>
          <p:nvPr/>
        </p:nvSpPr>
        <p:spPr>
          <a:xfrm>
            <a:off x="3822885" y="3688256"/>
            <a:ext cx="451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Mais… Impacts importants de leur utilisation sur :</a:t>
            </a:r>
            <a:endParaRPr lang="fr-BE" sz="2000" b="1" i="1" u="sng" baseline="3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1C8FFEA-7449-4239-831D-C46EAE5F4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12" y="2461508"/>
            <a:ext cx="1284471" cy="128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8369BA1-B9E4-4A35-820E-DD551FF3E9F6}"/>
              </a:ext>
            </a:extLst>
          </p:cNvPr>
          <p:cNvSpPr txBox="1"/>
          <p:nvPr/>
        </p:nvSpPr>
        <p:spPr>
          <a:xfrm>
            <a:off x="3645500" y="2700832"/>
            <a:ext cx="487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Elimination par néonicotinoïdes et pyréthrinoïdes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458779-22C2-4E3C-A474-D3048577A3BE}"/>
              </a:ext>
            </a:extLst>
          </p:cNvPr>
          <p:cNvSpPr txBox="1"/>
          <p:nvPr/>
        </p:nvSpPr>
        <p:spPr>
          <a:xfrm>
            <a:off x="176148" y="4285454"/>
            <a:ext cx="3795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i="1" dirty="0">
                <a:solidFill>
                  <a:srgbClr val="00CC00"/>
                </a:solidFill>
              </a:rPr>
              <a:t>Acyrthosiphon pisum </a:t>
            </a:r>
          </a:p>
          <a:p>
            <a:pPr algn="ctr"/>
            <a:r>
              <a:rPr lang="fr-BE" sz="2400" b="1" i="1" dirty="0"/>
              <a:t>Ou « Puceron vert des pois »</a:t>
            </a:r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6DD8A498-3185-414F-8BE9-66ECA68CAD55}"/>
              </a:ext>
            </a:extLst>
          </p:cNvPr>
          <p:cNvSpPr/>
          <p:nvPr/>
        </p:nvSpPr>
        <p:spPr>
          <a:xfrm rot="16200000">
            <a:off x="3155659" y="2815499"/>
            <a:ext cx="400503" cy="651798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307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45808" y="-5"/>
            <a:ext cx="2273721" cy="308409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Fonction bioch.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2905" y="-638"/>
            <a:ext cx="2172903" cy="309042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Projet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19529" y="-4"/>
            <a:ext cx="2524470" cy="308408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3"/>
            <a:ext cx="2172904" cy="330470"/>
          </a:xfrm>
          <a:prstGeom prst="rect">
            <a:avLst/>
          </a:prstGeom>
          <a:solidFill>
            <a:srgbClr val="55AB26"/>
          </a:solidFill>
          <a:ln>
            <a:solidFill>
              <a:srgbClr val="393B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Contexte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18CF87-F80E-49A1-80AD-EACA90DF0B4A}"/>
              </a:ext>
            </a:extLst>
          </p:cNvPr>
          <p:cNvSpPr txBox="1"/>
          <p:nvPr/>
        </p:nvSpPr>
        <p:spPr>
          <a:xfrm>
            <a:off x="8842340" y="650779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581D8-DB9E-4F0E-8CAB-2C2483D926C1}"/>
              </a:ext>
            </a:extLst>
          </p:cNvPr>
          <p:cNvSpPr/>
          <p:nvPr/>
        </p:nvSpPr>
        <p:spPr>
          <a:xfrm>
            <a:off x="254396" y="5716022"/>
            <a:ext cx="90353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Hayo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 M. G. Van der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Werf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1996. Agriculture, Ecosystems and Environment n°60.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I.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Baldi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et al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2013.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Inserm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 : Editions EDP Sciences (ISSN: 1264-1782)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S.P. Foster,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et al,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 2013. SCI.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B9C97C-F463-4071-8A98-8F661B7B3F8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" y="1214393"/>
            <a:ext cx="8070573" cy="4429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88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45808" y="-5"/>
            <a:ext cx="2273721" cy="308409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Fonction bioch.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2905" y="-638"/>
            <a:ext cx="2172903" cy="309042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Projet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19529" y="-4"/>
            <a:ext cx="2524470" cy="308408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3"/>
            <a:ext cx="2172904" cy="330470"/>
          </a:xfrm>
          <a:prstGeom prst="rect">
            <a:avLst/>
          </a:prstGeom>
          <a:solidFill>
            <a:srgbClr val="55AB26"/>
          </a:solidFill>
          <a:ln>
            <a:solidFill>
              <a:srgbClr val="393B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Contexte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18CF87-F80E-49A1-80AD-EACA90DF0B4A}"/>
              </a:ext>
            </a:extLst>
          </p:cNvPr>
          <p:cNvSpPr txBox="1"/>
          <p:nvPr/>
        </p:nvSpPr>
        <p:spPr>
          <a:xfrm>
            <a:off x="8842340" y="650779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8C12002-3409-406C-8346-F4151DB79684}"/>
              </a:ext>
            </a:extLst>
          </p:cNvPr>
          <p:cNvSpPr txBox="1"/>
          <p:nvPr/>
        </p:nvSpPr>
        <p:spPr>
          <a:xfrm>
            <a:off x="386918" y="687831"/>
            <a:ext cx="178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1C8FFEA-7449-4239-831D-C46EAE5F4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764" y="953304"/>
            <a:ext cx="1284471" cy="128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0D84F3D5-99C1-479E-9A4A-5796AF24BD61}"/>
              </a:ext>
            </a:extLst>
          </p:cNvPr>
          <p:cNvSpPr/>
          <p:nvPr/>
        </p:nvSpPr>
        <p:spPr>
          <a:xfrm rot="19218770">
            <a:off x="5609217" y="2380030"/>
            <a:ext cx="309041" cy="507864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668C67-163C-46D0-BF63-7C703A5314E4}"/>
              </a:ext>
            </a:extLst>
          </p:cNvPr>
          <p:cNvSpPr txBox="1"/>
          <p:nvPr/>
        </p:nvSpPr>
        <p:spPr>
          <a:xfrm>
            <a:off x="298785" y="2915250"/>
            <a:ext cx="3162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FF0000"/>
                </a:solidFill>
              </a:rPr>
              <a:t>Action direct sur le végétal : perfore le phloème et aspire la sève élaborée</a:t>
            </a:r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6B402E2E-BD75-44AB-9823-651D0912B29B}"/>
              </a:ext>
            </a:extLst>
          </p:cNvPr>
          <p:cNvSpPr/>
          <p:nvPr/>
        </p:nvSpPr>
        <p:spPr>
          <a:xfrm rot="2501476">
            <a:off x="3306327" y="2378337"/>
            <a:ext cx="309041" cy="507864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BF1E71F-9B7A-4524-A14D-8E2629873EA4}"/>
              </a:ext>
            </a:extLst>
          </p:cNvPr>
          <p:cNvSpPr txBox="1"/>
          <p:nvPr/>
        </p:nvSpPr>
        <p:spPr>
          <a:xfrm>
            <a:off x="5683155" y="2928050"/>
            <a:ext cx="3079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FF0000"/>
                </a:solidFill>
              </a:rPr>
              <a:t>Action indirecte sur le végétal : transmission de virus phytopathogènes</a:t>
            </a:r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DFC5163D-F838-4B1E-B99B-5BEFD243A1AE}"/>
              </a:ext>
            </a:extLst>
          </p:cNvPr>
          <p:cNvSpPr/>
          <p:nvPr/>
        </p:nvSpPr>
        <p:spPr>
          <a:xfrm>
            <a:off x="4417479" y="2530196"/>
            <a:ext cx="309041" cy="1400177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A354B3A-B6D9-4C53-B0DA-A94FC39FDDD8}"/>
              </a:ext>
            </a:extLst>
          </p:cNvPr>
          <p:cNvSpPr txBox="1"/>
          <p:nvPr/>
        </p:nvSpPr>
        <p:spPr>
          <a:xfrm>
            <a:off x="2990968" y="4048483"/>
            <a:ext cx="3162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00CC00"/>
                </a:solidFill>
              </a:rPr>
              <a:t>Génome annoté, grosse espèce et facilité d’élevage sur des fèves</a:t>
            </a:r>
          </a:p>
        </p:txBody>
      </p:sp>
      <p:sp>
        <p:nvSpPr>
          <p:cNvPr id="30" name="Flèche : courbe vers la droite 29">
            <a:extLst>
              <a:ext uri="{FF2B5EF4-FFF2-40B4-BE49-F238E27FC236}">
                <a16:creationId xmlns:a16="http://schemas.microsoft.com/office/drawing/2014/main" id="{57A556BC-A64C-4E87-B2BB-60AAFE634137}"/>
              </a:ext>
            </a:extLst>
          </p:cNvPr>
          <p:cNvSpPr/>
          <p:nvPr/>
        </p:nvSpPr>
        <p:spPr>
          <a:xfrm>
            <a:off x="378317" y="5064146"/>
            <a:ext cx="756828" cy="87725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2F3B29-0B29-4AC2-8A74-256322F82FC9}"/>
              </a:ext>
            </a:extLst>
          </p:cNvPr>
          <p:cNvSpPr txBox="1"/>
          <p:nvPr/>
        </p:nvSpPr>
        <p:spPr>
          <a:xfrm>
            <a:off x="1459150" y="5246589"/>
            <a:ext cx="685786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000" b="1" i="1" dirty="0">
                <a:ea typeface="Cambria" panose="02040503050406030204" pitchFamily="18" charset="0"/>
              </a:rPr>
              <a:t>En Belgique : Interdiction d’utiliser des néonicotinoïdes -&gt; L’industrie de la betterave perdrait ~40% de rendement sans alternatives</a:t>
            </a:r>
            <a:endParaRPr lang="fr-BE" sz="2000" b="1" i="1" baseline="300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1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3" grpId="0" animBg="1"/>
      <p:bldP spid="27" grpId="0"/>
      <p:bldP spid="28" grpId="0" animBg="1"/>
      <p:bldP spid="29" grpId="0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1430" y="-3"/>
            <a:ext cx="2184336" cy="308405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Contexte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794EBD-4196-468A-9D1A-609E44ED4FC1}"/>
              </a:ext>
            </a:extLst>
          </p:cNvPr>
          <p:cNvSpPr txBox="1"/>
          <p:nvPr/>
        </p:nvSpPr>
        <p:spPr>
          <a:xfrm>
            <a:off x="8856878" y="6507792"/>
            <a:ext cx="57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2905" y="18100"/>
            <a:ext cx="2150173" cy="308414"/>
          </a:xfrm>
          <a:prstGeom prst="rect">
            <a:avLst/>
          </a:prstGeom>
          <a:solidFill>
            <a:srgbClr val="55AB26"/>
          </a:solidFill>
          <a:ln>
            <a:solidFill>
              <a:srgbClr val="393B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Projet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DE8C91-3947-4AAB-B4AA-97C3CA3D7B33}"/>
              </a:ext>
            </a:extLst>
          </p:cNvPr>
          <p:cNvSpPr/>
          <p:nvPr/>
        </p:nvSpPr>
        <p:spPr>
          <a:xfrm>
            <a:off x="338985" y="5847003"/>
            <a:ext cx="9035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Silva, M. C. P., Terra, W. R., &amp; Ferreira, C, 2004. Insect Biochemistry and Molecular Biology, 34(10).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Sparks, T.C., &amp;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Nauen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R., 2015. Pesticide Biochemistry and Physiology.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FE0FFFB-0B5E-4EE2-A949-1D69892A75CF}"/>
              </a:ext>
            </a:extLst>
          </p:cNvPr>
          <p:cNvSpPr txBox="1"/>
          <p:nvPr/>
        </p:nvSpPr>
        <p:spPr>
          <a:xfrm>
            <a:off x="386918" y="569306"/>
            <a:ext cx="178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projet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B0ACC22-C008-4669-B848-14E271282BD5}"/>
              </a:ext>
            </a:extLst>
          </p:cNvPr>
          <p:cNvSpPr txBox="1"/>
          <p:nvPr/>
        </p:nvSpPr>
        <p:spPr>
          <a:xfrm>
            <a:off x="1244838" y="1304531"/>
            <a:ext cx="685786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000" b="1" i="1" dirty="0">
                <a:ea typeface="Cambria" panose="02040503050406030204" pitchFamily="18" charset="0"/>
              </a:rPr>
              <a:t>Conception de nouveaux bioinsecticides spécifiques visant à perturber les fonctions biochimiques de l’insecte</a:t>
            </a:r>
            <a:endParaRPr lang="fr-BE" sz="2000" b="1" i="1" baseline="30000" dirty="0">
              <a:ea typeface="Cambria" panose="020405030504060302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FDF2A70-EF4B-4616-B842-E7092C26024B}"/>
              </a:ext>
            </a:extLst>
          </p:cNvPr>
          <p:cNvSpPr txBox="1"/>
          <p:nvPr/>
        </p:nvSpPr>
        <p:spPr>
          <a:xfrm>
            <a:off x="225920" y="2367355"/>
            <a:ext cx="685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Actuellement</a:t>
            </a:r>
            <a:endParaRPr lang="fr-BE" sz="2000" b="1" i="1" u="sng" baseline="3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3BE3917-0B82-4FE5-8391-DA59D35554BC}"/>
              </a:ext>
            </a:extLst>
          </p:cNvPr>
          <p:cNvSpPr txBox="1"/>
          <p:nvPr/>
        </p:nvSpPr>
        <p:spPr>
          <a:xfrm>
            <a:off x="3654855" y="2367350"/>
            <a:ext cx="685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But du projet</a:t>
            </a:r>
            <a:endParaRPr lang="fr-BE" sz="2000" b="1" i="1" u="sng" baseline="3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46E48F-197F-46CF-8DB4-C35811D72984}"/>
              </a:ext>
            </a:extLst>
          </p:cNvPr>
          <p:cNvSpPr txBox="1"/>
          <p:nvPr/>
        </p:nvSpPr>
        <p:spPr>
          <a:xfrm>
            <a:off x="2562966" y="3131739"/>
            <a:ext cx="2195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ea typeface="Cambria" panose="02040503050406030204" pitchFamily="18" charset="0"/>
              </a:rPr>
              <a:t>Système nerveux central</a:t>
            </a:r>
            <a:endParaRPr lang="fr-BE" sz="2000" u="sng" baseline="30000" dirty="0">
              <a:ea typeface="Cambria" panose="020405030504060302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8303B39-6788-4AFC-A0E7-2CFAC7ECB7B8}"/>
              </a:ext>
            </a:extLst>
          </p:cNvPr>
          <p:cNvSpPr txBox="1"/>
          <p:nvPr/>
        </p:nvSpPr>
        <p:spPr>
          <a:xfrm>
            <a:off x="906570" y="3161860"/>
            <a:ext cx="1511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>
                <a:ea typeface="Cambria" panose="02040503050406030204" pitchFamily="18" charset="0"/>
              </a:rPr>
              <a:t>Mode d’action</a:t>
            </a:r>
            <a:endParaRPr lang="fr-BE" sz="2000" b="1" i="1" u="sng" baseline="30000" dirty="0">
              <a:ea typeface="Cambria" panose="020405030504060302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1519ABA-1D91-4B19-95B8-B01156292691}"/>
              </a:ext>
            </a:extLst>
          </p:cNvPr>
          <p:cNvSpPr txBox="1"/>
          <p:nvPr/>
        </p:nvSpPr>
        <p:spPr>
          <a:xfrm>
            <a:off x="5986185" y="3102470"/>
            <a:ext cx="2195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ea typeface="Cambria" panose="02040503050406030204" pitchFamily="18" charset="0"/>
              </a:rPr>
              <a:t>Cibler une fonction biochimique</a:t>
            </a:r>
            <a:endParaRPr lang="fr-BE" sz="2000" u="sng" baseline="30000" dirty="0">
              <a:ea typeface="Cambria" panose="02040503050406030204" pitchFamily="18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4915960-8BF5-4AD3-BB8C-5032916772D3}"/>
              </a:ext>
            </a:extLst>
          </p:cNvPr>
          <p:cNvSpPr txBox="1"/>
          <p:nvPr/>
        </p:nvSpPr>
        <p:spPr>
          <a:xfrm>
            <a:off x="906570" y="4284908"/>
            <a:ext cx="1511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>
                <a:ea typeface="Cambria" panose="02040503050406030204" pitchFamily="18" charset="0"/>
              </a:rPr>
              <a:t>Espèces touchées</a:t>
            </a:r>
            <a:endParaRPr lang="fr-BE" sz="2000" b="1" i="1" u="sng" baseline="30000" dirty="0">
              <a:ea typeface="Cambria" panose="02040503050406030204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231FA21-3EB0-49D6-BA8C-88F90A3DCAC8}"/>
              </a:ext>
            </a:extLst>
          </p:cNvPr>
          <p:cNvSpPr txBox="1"/>
          <p:nvPr/>
        </p:nvSpPr>
        <p:spPr>
          <a:xfrm>
            <a:off x="2562966" y="4090536"/>
            <a:ext cx="2195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ea typeface="Cambria" panose="02040503050406030204" pitchFamily="18" charset="0"/>
              </a:rPr>
              <a:t>Insectes (utiles), vertébrés, mammifères </a:t>
            </a:r>
            <a:r>
              <a:rPr lang="fr-BE" sz="2000" b="1" dirty="0">
                <a:ea typeface="Cambria" panose="02040503050406030204" pitchFamily="18" charset="0"/>
              </a:rPr>
              <a:t>(Homme)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E62B42E-D4C5-47F0-A7A3-61F3FAC59CEC}"/>
              </a:ext>
            </a:extLst>
          </p:cNvPr>
          <p:cNvSpPr txBox="1"/>
          <p:nvPr/>
        </p:nvSpPr>
        <p:spPr>
          <a:xfrm>
            <a:off x="5907499" y="4340508"/>
            <a:ext cx="219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>
                <a:ea typeface="Cambria" panose="02040503050406030204" pitchFamily="18" charset="0"/>
              </a:rPr>
              <a:t>A.pisum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26D4C1B-9B7C-48DD-8B07-50426A640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7" y="2186911"/>
            <a:ext cx="881226" cy="881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0915E56-546E-4644-AFE4-B42F0FE9D1FB}"/>
              </a:ext>
            </a:extLst>
          </p:cNvPr>
          <p:cNvCxnSpPr/>
          <p:nvPr/>
        </p:nvCxnSpPr>
        <p:spPr>
          <a:xfrm>
            <a:off x="5460570" y="2426338"/>
            <a:ext cx="0" cy="2886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405A41A-411D-4620-B13A-5FE76A6A6034}"/>
              </a:ext>
            </a:extLst>
          </p:cNvPr>
          <p:cNvCxnSpPr>
            <a:cxnSpLocks/>
          </p:cNvCxnSpPr>
          <p:nvPr/>
        </p:nvCxnSpPr>
        <p:spPr>
          <a:xfrm flipH="1">
            <a:off x="1244838" y="3931765"/>
            <a:ext cx="73939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5E3D062-52CD-4169-90D3-37FE328F9E49}"/>
              </a:ext>
            </a:extLst>
          </p:cNvPr>
          <p:cNvSpPr/>
          <p:nvPr/>
        </p:nvSpPr>
        <p:spPr>
          <a:xfrm>
            <a:off x="4323079" y="0"/>
            <a:ext cx="2273721" cy="308409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Fonction bioch.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453BB6-33D5-466C-A796-9516446F6C14}"/>
              </a:ext>
            </a:extLst>
          </p:cNvPr>
          <p:cNvSpPr/>
          <p:nvPr/>
        </p:nvSpPr>
        <p:spPr>
          <a:xfrm>
            <a:off x="6619529" y="-4"/>
            <a:ext cx="2524470" cy="308408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</a:t>
            </a:r>
          </a:p>
        </p:txBody>
      </p:sp>
    </p:spTree>
    <p:extLst>
      <p:ext uri="{BB962C8B-B14F-4D97-AF65-F5344CB8AC3E}">
        <p14:creationId xmlns:p14="http://schemas.microsoft.com/office/powerpoint/2010/main" val="38813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835" y="777241"/>
            <a:ext cx="8229600" cy="822960"/>
          </a:xfrm>
        </p:spPr>
        <p:txBody>
          <a:bodyPr/>
          <a:lstStyle/>
          <a:p>
            <a:pPr marL="342000" indent="-342000">
              <a:buFont typeface="Wingdings" pitchFamily="2" charset="2"/>
              <a:buChar char="§"/>
            </a:pPr>
            <a:endParaRPr lang="fr-BE" sz="2200" dirty="0"/>
          </a:p>
          <a:p>
            <a:pPr marL="0" indent="0">
              <a:buNone/>
            </a:pPr>
            <a:endParaRPr lang="fr-BE" sz="2200" dirty="0"/>
          </a:p>
          <a:p>
            <a:pPr marL="342000" indent="-342000">
              <a:buFont typeface="Wingdings" pitchFamily="2" charset="2"/>
              <a:buChar char="§"/>
            </a:pPr>
            <a:endParaRPr lang="fr-BE" sz="2200" dirty="0"/>
          </a:p>
          <a:p>
            <a:pPr marL="0" indent="0">
              <a:buNone/>
            </a:pPr>
            <a:endParaRPr lang="fr-BE" sz="2200" dirty="0"/>
          </a:p>
          <a:p>
            <a:pPr marL="338328" indent="-338328">
              <a:buFont typeface="Wingdings" pitchFamily="2" charset="2"/>
              <a:buChar char="§"/>
            </a:pPr>
            <a:endParaRPr lang="fr-BE" sz="2200" dirty="0">
              <a:sym typeface="Wingdings" pitchFamily="2" charset="2"/>
            </a:endParaRPr>
          </a:p>
          <a:p>
            <a:pPr marL="0" indent="0">
              <a:buNone/>
            </a:pPr>
            <a:endParaRPr lang="fr-BE" sz="2200" dirty="0"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431" y="-3"/>
            <a:ext cx="2172903" cy="321249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Contexte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DB6599-E6A1-43BD-891D-95FF856B3F61}"/>
              </a:ext>
            </a:extLst>
          </p:cNvPr>
          <p:cNvSpPr txBox="1"/>
          <p:nvPr/>
        </p:nvSpPr>
        <p:spPr>
          <a:xfrm>
            <a:off x="8856878" y="6507792"/>
            <a:ext cx="57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7241" y="1"/>
            <a:ext cx="2262288" cy="321245"/>
          </a:xfrm>
          <a:prstGeom prst="rect">
            <a:avLst/>
          </a:prstGeom>
          <a:solidFill>
            <a:srgbClr val="55AB26"/>
          </a:solidFill>
          <a:ln>
            <a:solidFill>
              <a:srgbClr val="393B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Fonction bioch.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4A458-706E-40A3-BE41-85FD36A37754}"/>
              </a:ext>
            </a:extLst>
          </p:cNvPr>
          <p:cNvSpPr/>
          <p:nvPr/>
        </p:nvSpPr>
        <p:spPr>
          <a:xfrm>
            <a:off x="254396" y="5946541"/>
            <a:ext cx="90353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Shukla, E.,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Thorat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L. J., Nath, B. B., &amp; Gaikwad, S. M, 2014. Glycobiology, 25(4).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Thompson, S.N., 2003. Advances in Insect Physiology.</a:t>
            </a:r>
          </a:p>
          <a:p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6A42154-C7BA-4CF8-89C2-33B0C9CF4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577" y="1871037"/>
            <a:ext cx="6391275" cy="59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2D511FC-C0D2-45BA-9550-A65D8AD9B9F9}"/>
              </a:ext>
            </a:extLst>
          </p:cNvPr>
          <p:cNvSpPr txBox="1"/>
          <p:nvPr/>
        </p:nvSpPr>
        <p:spPr>
          <a:xfrm>
            <a:off x="-11430" y="890947"/>
            <a:ext cx="547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fonction biochimique étudiée</a:t>
            </a:r>
          </a:p>
        </p:txBody>
      </p:sp>
      <p:sp>
        <p:nvSpPr>
          <p:cNvPr id="27" name="Flèche : courbe vers la droite 26">
            <a:extLst>
              <a:ext uri="{FF2B5EF4-FFF2-40B4-BE49-F238E27FC236}">
                <a16:creationId xmlns:a16="http://schemas.microsoft.com/office/drawing/2014/main" id="{E9101D22-D121-4E53-BABD-21A6E61D30D2}"/>
              </a:ext>
            </a:extLst>
          </p:cNvPr>
          <p:cNvSpPr/>
          <p:nvPr/>
        </p:nvSpPr>
        <p:spPr>
          <a:xfrm>
            <a:off x="639833" y="2900240"/>
            <a:ext cx="756828" cy="87725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67B2BB4-0056-4866-BAE0-2C6B7FDFDEE6}"/>
              </a:ext>
            </a:extLst>
          </p:cNvPr>
          <p:cNvSpPr txBox="1"/>
          <p:nvPr/>
        </p:nvSpPr>
        <p:spPr>
          <a:xfrm>
            <a:off x="1595576" y="3087281"/>
            <a:ext cx="6857869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ea typeface="Cambria" panose="02040503050406030204" pitchFamily="18" charset="0"/>
              </a:rPr>
              <a:t>Inhibition du métabolisme lié au glucose et</a:t>
            </a:r>
          </a:p>
          <a:p>
            <a:pPr algn="ctr"/>
            <a:r>
              <a:rPr lang="fr-FR" sz="2000" i="1" dirty="0">
                <a:ea typeface="Cambria" panose="02040503050406030204" pitchFamily="18" charset="0"/>
              </a:rPr>
              <a:t>dysfonctionnement des systèmes biologiques de survie des pucerons.</a:t>
            </a:r>
            <a:endParaRPr lang="fr-BE" sz="2000" baseline="30000" dirty="0">
              <a:ea typeface="Cambria" panose="02040503050406030204" pitchFamily="18" charset="0"/>
            </a:endParaRPr>
          </a:p>
        </p:txBody>
      </p:sp>
      <p:sp>
        <p:nvSpPr>
          <p:cNvPr id="2" name="Interdiction 1">
            <a:extLst>
              <a:ext uri="{FF2B5EF4-FFF2-40B4-BE49-F238E27FC236}">
                <a16:creationId xmlns:a16="http://schemas.microsoft.com/office/drawing/2014/main" id="{EB5B0A4D-9047-4093-A810-EE39E9D5FC1E}"/>
              </a:ext>
            </a:extLst>
          </p:cNvPr>
          <p:cNvSpPr/>
          <p:nvPr/>
        </p:nvSpPr>
        <p:spPr>
          <a:xfrm>
            <a:off x="4037428" y="1911068"/>
            <a:ext cx="534572" cy="550519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B493BBE-89B6-4A95-837B-404E51DBFC06}"/>
              </a:ext>
            </a:extLst>
          </p:cNvPr>
          <p:cNvSpPr txBox="1"/>
          <p:nvPr/>
        </p:nvSpPr>
        <p:spPr>
          <a:xfrm>
            <a:off x="704562" y="4671722"/>
            <a:ext cx="3600152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a typeface="Cambria" panose="02040503050406030204" pitchFamily="18" charset="0"/>
              </a:rPr>
              <a:t>Tréhalose non intrinsèque chez l’Homme !</a:t>
            </a:r>
            <a:endParaRPr lang="fr-BE" sz="2000" b="1" dirty="0">
              <a:ea typeface="Cambria" panose="02040503050406030204" pitchFamily="18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F17701A-C175-4F68-BD72-AAD452E19644}"/>
              </a:ext>
            </a:extLst>
          </p:cNvPr>
          <p:cNvSpPr txBox="1"/>
          <p:nvPr/>
        </p:nvSpPr>
        <p:spPr>
          <a:xfrm>
            <a:off x="4853293" y="4672645"/>
            <a:ext cx="3600152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a typeface="Cambria" panose="02040503050406030204" pitchFamily="18" charset="0"/>
              </a:rPr>
              <a:t>Efficacité variable des inhibiteurs de </a:t>
            </a:r>
            <a:r>
              <a:rPr lang="fr-FR" sz="2000" b="1" dirty="0" err="1">
                <a:ea typeface="Cambria" panose="02040503050406030204" pitchFamily="18" charset="0"/>
              </a:rPr>
              <a:t>tréhalases</a:t>
            </a:r>
            <a:r>
              <a:rPr lang="fr-FR" sz="2000" b="1" dirty="0">
                <a:ea typeface="Cambria" panose="02040503050406030204" pitchFamily="18" charset="0"/>
              </a:rPr>
              <a:t> selon les espèces étudiées</a:t>
            </a:r>
            <a:endParaRPr lang="fr-BE" sz="2000" b="1" dirty="0"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E01C9E-9359-4295-B6D7-8C7CD5AF565F}"/>
              </a:ext>
            </a:extLst>
          </p:cNvPr>
          <p:cNvSpPr/>
          <p:nvPr/>
        </p:nvSpPr>
        <p:spPr>
          <a:xfrm>
            <a:off x="6619529" y="-4"/>
            <a:ext cx="2524470" cy="308408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A8F85-5384-4DFB-96D0-9055E45C073E}"/>
              </a:ext>
            </a:extLst>
          </p:cNvPr>
          <p:cNvSpPr/>
          <p:nvPr/>
        </p:nvSpPr>
        <p:spPr>
          <a:xfrm>
            <a:off x="2172905" y="-638"/>
            <a:ext cx="2172903" cy="309042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Projet</a:t>
            </a:r>
          </a:p>
        </p:txBody>
      </p:sp>
    </p:spTree>
    <p:extLst>
      <p:ext uri="{BB962C8B-B14F-4D97-AF65-F5344CB8AC3E}">
        <p14:creationId xmlns:p14="http://schemas.microsoft.com/office/powerpoint/2010/main" val="32033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482C0BF-105F-4D23-98EA-93D552C32CB9}"/>
              </a:ext>
            </a:extLst>
          </p:cNvPr>
          <p:cNvSpPr/>
          <p:nvPr/>
        </p:nvSpPr>
        <p:spPr>
          <a:xfrm>
            <a:off x="5975800" y="3635150"/>
            <a:ext cx="2936824" cy="1832545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d’inhibition sur des </a:t>
            </a:r>
            <a:r>
              <a:rPr lang="fr-BE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Trehs</a:t>
            </a:r>
            <a:r>
              <a:rPr lang="fr-BE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d’insectes utiles (WP4)</a:t>
            </a:r>
            <a:endParaRPr lang="fr-BE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F5266B7-9F1A-4D3A-A41C-2B970C429C45}"/>
              </a:ext>
            </a:extLst>
          </p:cNvPr>
          <p:cNvSpPr/>
          <p:nvPr/>
        </p:nvSpPr>
        <p:spPr>
          <a:xfrm>
            <a:off x="4003588" y="2046331"/>
            <a:ext cx="2936824" cy="1832545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d’inhibition sur les </a:t>
            </a:r>
            <a:r>
              <a:rPr lang="fr-BE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Trehs</a:t>
            </a:r>
            <a:r>
              <a:rPr lang="fr-BE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d’A.pisum (WP3)</a:t>
            </a:r>
            <a:endParaRPr lang="fr-BE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DB6599-E6A1-43BD-891D-95FF856B3F61}"/>
              </a:ext>
            </a:extLst>
          </p:cNvPr>
          <p:cNvSpPr txBox="1"/>
          <p:nvPr/>
        </p:nvSpPr>
        <p:spPr>
          <a:xfrm>
            <a:off x="8856878" y="6523527"/>
            <a:ext cx="57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68990B1-31A5-437B-A5D8-A7A54BAE2642}"/>
              </a:ext>
            </a:extLst>
          </p:cNvPr>
          <p:cNvSpPr/>
          <p:nvPr/>
        </p:nvSpPr>
        <p:spPr>
          <a:xfrm>
            <a:off x="1804255" y="3635150"/>
            <a:ext cx="2936824" cy="1844808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Caractérisation des </a:t>
            </a:r>
            <a:r>
              <a:rPr lang="fr-BE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Trehs</a:t>
            </a:r>
            <a:r>
              <a:rPr lang="fr-BE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d’A.pisum (WP2)</a:t>
            </a:r>
            <a:endParaRPr lang="fr-BE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A41BD32-2D3E-42F1-910B-1A0E5C3FD5F2}"/>
              </a:ext>
            </a:extLst>
          </p:cNvPr>
          <p:cNvSpPr/>
          <p:nvPr/>
        </p:nvSpPr>
        <p:spPr>
          <a:xfrm>
            <a:off x="144966" y="2034167"/>
            <a:ext cx="2936824" cy="1780111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Purification des </a:t>
            </a:r>
            <a:r>
              <a:rPr lang="fr-BE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Trehs</a:t>
            </a:r>
            <a:r>
              <a:rPr lang="fr-BE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d’A.pisum (WP1)</a:t>
            </a:r>
            <a:endParaRPr lang="fr-BE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059EC8-1355-4172-AF68-079E3807E8BB}"/>
              </a:ext>
            </a:extLst>
          </p:cNvPr>
          <p:cNvSpPr txBox="1"/>
          <p:nvPr/>
        </p:nvSpPr>
        <p:spPr>
          <a:xfrm>
            <a:off x="978050" y="1171760"/>
            <a:ext cx="727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Etapes - WP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7D6D39-6864-43D6-8B9A-49D6BEB69B5F}"/>
              </a:ext>
            </a:extLst>
          </p:cNvPr>
          <p:cNvSpPr/>
          <p:nvPr/>
        </p:nvSpPr>
        <p:spPr>
          <a:xfrm>
            <a:off x="6618628" y="4695"/>
            <a:ext cx="2525371" cy="303709"/>
          </a:xfrm>
          <a:prstGeom prst="rect">
            <a:avLst/>
          </a:prstGeom>
          <a:solidFill>
            <a:srgbClr val="55AB26"/>
          </a:solidFill>
          <a:ln>
            <a:solidFill>
              <a:srgbClr val="393B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C74212-A4CC-4E09-B68C-E252B6999DCB}"/>
              </a:ext>
            </a:extLst>
          </p:cNvPr>
          <p:cNvSpPr/>
          <p:nvPr/>
        </p:nvSpPr>
        <p:spPr>
          <a:xfrm>
            <a:off x="6618628" y="335702"/>
            <a:ext cx="2545896" cy="523220"/>
          </a:xfrm>
          <a:prstGeom prst="rect">
            <a:avLst/>
          </a:prstGeom>
          <a:noFill/>
          <a:ln>
            <a:solidFill>
              <a:srgbClr val="393B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1. WP1   2. WP2   3. WP3   4. WP4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BDCA482-A9D6-437F-927E-F5A87718E678}"/>
              </a:ext>
            </a:extLst>
          </p:cNvPr>
          <p:cNvSpPr txBox="1"/>
          <p:nvPr/>
        </p:nvSpPr>
        <p:spPr>
          <a:xfrm>
            <a:off x="92925" y="616806"/>
            <a:ext cx="348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Stratégie du projet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056D3C-1AF4-41FB-A936-5859FEA2A4FF}"/>
              </a:ext>
            </a:extLst>
          </p:cNvPr>
          <p:cNvSpPr/>
          <p:nvPr/>
        </p:nvSpPr>
        <p:spPr>
          <a:xfrm>
            <a:off x="2" y="-8152"/>
            <a:ext cx="2172903" cy="321249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Contexte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DE618C-0D33-4867-AE50-802B89ABA926}"/>
              </a:ext>
            </a:extLst>
          </p:cNvPr>
          <p:cNvSpPr/>
          <p:nvPr/>
        </p:nvSpPr>
        <p:spPr>
          <a:xfrm>
            <a:off x="2172905" y="-13839"/>
            <a:ext cx="2172903" cy="326936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Projet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A10323-F203-4B3F-93C4-CECD0611752B}"/>
              </a:ext>
            </a:extLst>
          </p:cNvPr>
          <p:cNvSpPr/>
          <p:nvPr/>
        </p:nvSpPr>
        <p:spPr>
          <a:xfrm>
            <a:off x="4358000" y="-17541"/>
            <a:ext cx="2228000" cy="351370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Fonction bioch.</a:t>
            </a:r>
          </a:p>
        </p:txBody>
      </p:sp>
    </p:spTree>
    <p:extLst>
      <p:ext uri="{BB962C8B-B14F-4D97-AF65-F5344CB8AC3E}">
        <p14:creationId xmlns:p14="http://schemas.microsoft.com/office/powerpoint/2010/main" val="114367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7ADB6599-E6A1-43BD-891D-95FF856B3F61}"/>
              </a:ext>
            </a:extLst>
          </p:cNvPr>
          <p:cNvSpPr txBox="1"/>
          <p:nvPr/>
        </p:nvSpPr>
        <p:spPr>
          <a:xfrm>
            <a:off x="8856878" y="6507792"/>
            <a:ext cx="57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29CB4CE-888D-46CA-8C76-54098BBBA079}"/>
              </a:ext>
            </a:extLst>
          </p:cNvPr>
          <p:cNvSpPr txBox="1"/>
          <p:nvPr/>
        </p:nvSpPr>
        <p:spPr>
          <a:xfrm>
            <a:off x="1042584" y="804059"/>
            <a:ext cx="726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WP1 : Purification des </a:t>
            </a:r>
            <a:r>
              <a:rPr lang="fr-BE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tréhalases</a:t>
            </a:r>
            <a:r>
              <a:rPr lang="fr-BE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</a:t>
            </a:r>
            <a:r>
              <a:rPr lang="fr-BE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A.pisum</a:t>
            </a:r>
            <a:endParaRPr lang="fr-BE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8BD15B-327A-4C73-BDA8-D9AA55119CF8}"/>
              </a:ext>
            </a:extLst>
          </p:cNvPr>
          <p:cNvSpPr/>
          <p:nvPr/>
        </p:nvSpPr>
        <p:spPr>
          <a:xfrm>
            <a:off x="201387" y="5845256"/>
            <a:ext cx="9035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Forcella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M.,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et al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2010. Glycobiology, 20(9).</a:t>
            </a: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Nambu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Z.,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Nambu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F., &amp; Tanaka, S., 1997. Zoological Science, 14(3).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5DC5C0C-B3C2-411B-8185-771FE8D5AA84}"/>
              </a:ext>
            </a:extLst>
          </p:cNvPr>
          <p:cNvSpPr/>
          <p:nvPr/>
        </p:nvSpPr>
        <p:spPr>
          <a:xfrm>
            <a:off x="1145969" y="1530890"/>
            <a:ext cx="3193200" cy="606960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E772C6B-440C-483C-9362-C9E3E71D0919}"/>
              </a:ext>
            </a:extLst>
          </p:cNvPr>
          <p:cNvSpPr txBox="1"/>
          <p:nvPr/>
        </p:nvSpPr>
        <p:spPr>
          <a:xfrm>
            <a:off x="1523277" y="1623360"/>
            <a:ext cx="2275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u="sng" dirty="0"/>
              <a:t>Extraction naturelle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011ED27-1BED-45F0-B3A9-8A3813F316F9}"/>
              </a:ext>
            </a:extLst>
          </p:cNvPr>
          <p:cNvSpPr/>
          <p:nvPr/>
        </p:nvSpPr>
        <p:spPr>
          <a:xfrm>
            <a:off x="1042584" y="3544644"/>
            <a:ext cx="3193200" cy="1456741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u="sng" dirty="0"/>
              <a:t>Avantage :</a:t>
            </a:r>
            <a:r>
              <a:rPr lang="fr-BE" b="1" dirty="0"/>
              <a:t> </a:t>
            </a:r>
            <a:r>
              <a:rPr lang="fr-BE" dirty="0"/>
              <a:t>Enzymes naturelles avec modifications post-traductionnelles</a:t>
            </a:r>
          </a:p>
          <a:p>
            <a:pPr algn="ctr"/>
            <a:r>
              <a:rPr lang="fr-BE" b="1" u="sng" dirty="0"/>
              <a:t>Inconvénient :</a:t>
            </a:r>
            <a:r>
              <a:rPr lang="fr-BE" b="1" dirty="0"/>
              <a:t> </a:t>
            </a:r>
            <a:r>
              <a:rPr lang="fr-BE" dirty="0"/>
              <a:t>Faible quantité d’enzyme</a:t>
            </a:r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3230D94C-321B-48AD-A6C5-947FE99426B2}"/>
              </a:ext>
            </a:extLst>
          </p:cNvPr>
          <p:cNvSpPr/>
          <p:nvPr/>
        </p:nvSpPr>
        <p:spPr>
          <a:xfrm>
            <a:off x="2538666" y="2343660"/>
            <a:ext cx="244466" cy="299273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Flèche : bas 33">
            <a:extLst>
              <a:ext uri="{FF2B5EF4-FFF2-40B4-BE49-F238E27FC236}">
                <a16:creationId xmlns:a16="http://schemas.microsoft.com/office/drawing/2014/main" id="{5EF7C2DA-AD4D-4FC7-A1D4-1594282CBF41}"/>
              </a:ext>
            </a:extLst>
          </p:cNvPr>
          <p:cNvSpPr/>
          <p:nvPr/>
        </p:nvSpPr>
        <p:spPr>
          <a:xfrm>
            <a:off x="6360866" y="2335075"/>
            <a:ext cx="244466" cy="299273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52DE985-21F0-4A8E-B773-8F86B5F21213}"/>
              </a:ext>
            </a:extLst>
          </p:cNvPr>
          <p:cNvSpPr/>
          <p:nvPr/>
        </p:nvSpPr>
        <p:spPr>
          <a:xfrm>
            <a:off x="1086012" y="2782249"/>
            <a:ext cx="7020250" cy="523220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/>
              <a:t>Purification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D77CE264-2E2C-432D-B365-A660B631BD40}"/>
              </a:ext>
            </a:extLst>
          </p:cNvPr>
          <p:cNvSpPr/>
          <p:nvPr/>
        </p:nvSpPr>
        <p:spPr>
          <a:xfrm>
            <a:off x="4913062" y="3501195"/>
            <a:ext cx="3193200" cy="1480934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u="sng" dirty="0"/>
              <a:t>Avantage :</a:t>
            </a:r>
            <a:r>
              <a:rPr lang="fr-BE" b="1" dirty="0"/>
              <a:t> </a:t>
            </a:r>
            <a:r>
              <a:rPr lang="fr-BE" dirty="0"/>
              <a:t>Grande quantité d’enzyme produite</a:t>
            </a:r>
          </a:p>
          <a:p>
            <a:pPr algn="ctr"/>
            <a:r>
              <a:rPr lang="fr-BE" b="1" u="sng" dirty="0"/>
              <a:t>Inconvénient :</a:t>
            </a:r>
            <a:r>
              <a:rPr lang="fr-BE" b="1" dirty="0"/>
              <a:t> </a:t>
            </a:r>
            <a:r>
              <a:rPr lang="fr-BE" dirty="0"/>
              <a:t>Pas de modifications post-traductionnelles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94F4A4A5-5B1E-4C8E-9494-00CE734F9919}"/>
              </a:ext>
            </a:extLst>
          </p:cNvPr>
          <p:cNvSpPr/>
          <p:nvPr/>
        </p:nvSpPr>
        <p:spPr>
          <a:xfrm>
            <a:off x="4886499" y="1514761"/>
            <a:ext cx="3193200" cy="606960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b="1" i="1" u="sng" dirty="0">
                <a:solidFill>
                  <a:schemeClr val="tx1"/>
                </a:solidFill>
              </a:rPr>
              <a:t>Surexpression bactérienne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50DA1FD-EB09-4971-84A3-D30067E891DB}"/>
              </a:ext>
            </a:extLst>
          </p:cNvPr>
          <p:cNvSpPr/>
          <p:nvPr/>
        </p:nvSpPr>
        <p:spPr>
          <a:xfrm>
            <a:off x="1042584" y="5174918"/>
            <a:ext cx="7020250" cy="523220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/>
              <a:t>Enzymes purifiées selon deux méthodes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EC212E-11DA-412C-B3C7-94FBB4F61A2E}"/>
              </a:ext>
            </a:extLst>
          </p:cNvPr>
          <p:cNvSpPr/>
          <p:nvPr/>
        </p:nvSpPr>
        <p:spPr>
          <a:xfrm>
            <a:off x="2" y="-8152"/>
            <a:ext cx="2172903" cy="321249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Contexte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BB1F3C-4DA0-48D1-B3EB-C3753ECCA92B}"/>
              </a:ext>
            </a:extLst>
          </p:cNvPr>
          <p:cNvSpPr/>
          <p:nvPr/>
        </p:nvSpPr>
        <p:spPr>
          <a:xfrm>
            <a:off x="2172905" y="-13839"/>
            <a:ext cx="2172903" cy="326936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Projet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576A97-3973-4F13-833D-E9F767A86D8F}"/>
              </a:ext>
            </a:extLst>
          </p:cNvPr>
          <p:cNvSpPr/>
          <p:nvPr/>
        </p:nvSpPr>
        <p:spPr>
          <a:xfrm>
            <a:off x="4358000" y="-17541"/>
            <a:ext cx="2228000" cy="351370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Fonction bioch.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D2428B-3DFA-4634-B2EB-8D02776AF75E}"/>
              </a:ext>
            </a:extLst>
          </p:cNvPr>
          <p:cNvSpPr/>
          <p:nvPr/>
        </p:nvSpPr>
        <p:spPr>
          <a:xfrm>
            <a:off x="6618628" y="4695"/>
            <a:ext cx="2525371" cy="303709"/>
          </a:xfrm>
          <a:prstGeom prst="rect">
            <a:avLst/>
          </a:prstGeom>
          <a:solidFill>
            <a:srgbClr val="55AB26"/>
          </a:solidFill>
          <a:ln>
            <a:solidFill>
              <a:srgbClr val="393B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768867-5844-400E-B9ED-432BD89D4ADA}"/>
              </a:ext>
            </a:extLst>
          </p:cNvPr>
          <p:cNvSpPr/>
          <p:nvPr/>
        </p:nvSpPr>
        <p:spPr>
          <a:xfrm>
            <a:off x="6618628" y="335702"/>
            <a:ext cx="2545896" cy="523220"/>
          </a:xfrm>
          <a:prstGeom prst="rect">
            <a:avLst/>
          </a:prstGeom>
          <a:noFill/>
          <a:ln>
            <a:solidFill>
              <a:srgbClr val="393B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b="1" dirty="0">
                <a:solidFill>
                  <a:srgbClr val="55AB26"/>
                </a:solidFill>
              </a:rPr>
              <a:t>1. WP1   </a:t>
            </a:r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2. WP2   3. WP3   4. WP4</a:t>
            </a:r>
          </a:p>
        </p:txBody>
      </p:sp>
    </p:spTree>
    <p:extLst>
      <p:ext uri="{BB962C8B-B14F-4D97-AF65-F5344CB8AC3E}">
        <p14:creationId xmlns:p14="http://schemas.microsoft.com/office/powerpoint/2010/main" val="10616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11CB7FF-6B92-44FC-9BC1-B8A79A98DD1C}"/>
              </a:ext>
            </a:extLst>
          </p:cNvPr>
          <p:cNvSpPr/>
          <p:nvPr/>
        </p:nvSpPr>
        <p:spPr>
          <a:xfrm>
            <a:off x="4937013" y="3870437"/>
            <a:ext cx="2905973" cy="1320689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/>
              <a:t>Prédiction de la structure 3D de l’enzyme</a:t>
            </a:r>
            <a:endParaRPr lang="fr-BE" b="1" i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DB6599-E6A1-43BD-891D-95FF856B3F61}"/>
              </a:ext>
            </a:extLst>
          </p:cNvPr>
          <p:cNvSpPr txBox="1"/>
          <p:nvPr/>
        </p:nvSpPr>
        <p:spPr>
          <a:xfrm>
            <a:off x="8856878" y="6507792"/>
            <a:ext cx="57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10D081C-9AC5-480D-8CE9-6D68AD2FFC1B}"/>
              </a:ext>
            </a:extLst>
          </p:cNvPr>
          <p:cNvSpPr txBox="1"/>
          <p:nvPr/>
        </p:nvSpPr>
        <p:spPr>
          <a:xfrm>
            <a:off x="752785" y="885652"/>
            <a:ext cx="7602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WP2 : Caractérisation structurale et fonctionnelle des </a:t>
            </a:r>
            <a:r>
              <a:rPr lang="fr-BE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tréhalases</a:t>
            </a:r>
            <a:r>
              <a:rPr lang="fr-BE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</a:t>
            </a:r>
            <a:r>
              <a:rPr lang="fr-BE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A.pisum</a:t>
            </a:r>
            <a:endParaRPr lang="fr-BE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DCCC41A-BB0B-4E02-AD2E-A6AAFD317518}"/>
              </a:ext>
            </a:extLst>
          </p:cNvPr>
          <p:cNvSpPr/>
          <p:nvPr/>
        </p:nvSpPr>
        <p:spPr>
          <a:xfrm>
            <a:off x="1813103" y="3890765"/>
            <a:ext cx="2905973" cy="1320689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/>
              <a:t>Conditions optimales d’activité (pH, température, [substrat], …)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4D65E4A-769E-4C37-80DF-27959D170073}"/>
              </a:ext>
            </a:extLst>
          </p:cNvPr>
          <p:cNvSpPr/>
          <p:nvPr/>
        </p:nvSpPr>
        <p:spPr>
          <a:xfrm>
            <a:off x="371583" y="2015548"/>
            <a:ext cx="2905973" cy="1320689"/>
          </a:xfrm>
          <a:prstGeom prst="roundRect">
            <a:avLst/>
          </a:prstGeom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/>
              <a:t>Modifications post-traductionnelles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958718-3D94-4EA5-B579-8EE393FA2BA5}"/>
              </a:ext>
            </a:extLst>
          </p:cNvPr>
          <p:cNvSpPr/>
          <p:nvPr/>
        </p:nvSpPr>
        <p:spPr>
          <a:xfrm>
            <a:off x="201387" y="5881693"/>
            <a:ext cx="9035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Shukla, E.,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Thorat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, L. J., Nath, B. B., &amp; Gaikwad, S. M, 2014.Glycobiology, 25(4).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He W, Wei L, Zou Q, 2018. Brief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harterBT-Roman"/>
              </a:rPr>
              <a:t>Funct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harterBT-Roman"/>
              </a:rPr>
              <a:t> Genomics, 18(4).</a:t>
            </a:r>
            <a:endParaRPr lang="fr-BE" sz="1400" dirty="0">
              <a:solidFill>
                <a:schemeClr val="bg1">
                  <a:lumMod val="50000"/>
                </a:schemeClr>
              </a:solidFill>
              <a:latin typeface="CharterBT-Roman"/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138CB4B4-78C6-48E3-97CF-073B205BD679}"/>
              </a:ext>
            </a:extLst>
          </p:cNvPr>
          <p:cNvSpPr/>
          <p:nvPr/>
        </p:nvSpPr>
        <p:spPr>
          <a:xfrm>
            <a:off x="3896056" y="2366525"/>
            <a:ext cx="448112" cy="449839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BB02E0-0059-4CE7-A918-0AD9317955D4}"/>
              </a:ext>
            </a:extLst>
          </p:cNvPr>
          <p:cNvSpPr txBox="1"/>
          <p:nvPr/>
        </p:nvSpPr>
        <p:spPr>
          <a:xfrm>
            <a:off x="4719076" y="2084028"/>
            <a:ext cx="2367023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i="1" u="sng" dirty="0">
                <a:ea typeface="Cambria" panose="02040503050406030204" pitchFamily="18" charset="0"/>
              </a:rPr>
              <a:t>Choix de la méthode de production la plus adaptée</a:t>
            </a:r>
            <a:endParaRPr lang="fr-BE" sz="2000" b="1" i="1" u="sng" dirty="0">
              <a:ea typeface="Cambria" panose="02040503050406030204" pitchFamily="18" charset="0"/>
            </a:endParaRPr>
          </a:p>
        </p:txBody>
      </p:sp>
      <p:sp>
        <p:nvSpPr>
          <p:cNvPr id="22" name="Flèche : courbe vers la droite 21">
            <a:extLst>
              <a:ext uri="{FF2B5EF4-FFF2-40B4-BE49-F238E27FC236}">
                <a16:creationId xmlns:a16="http://schemas.microsoft.com/office/drawing/2014/main" id="{DD6B4120-E4EA-424C-9631-500914BA5026}"/>
              </a:ext>
            </a:extLst>
          </p:cNvPr>
          <p:cNvSpPr/>
          <p:nvPr/>
        </p:nvSpPr>
        <p:spPr>
          <a:xfrm>
            <a:off x="567734" y="4205895"/>
            <a:ext cx="677672" cy="64977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D343B2-6CDB-4E0C-ABE2-55D2DD711A74}"/>
              </a:ext>
            </a:extLst>
          </p:cNvPr>
          <p:cNvSpPr/>
          <p:nvPr/>
        </p:nvSpPr>
        <p:spPr>
          <a:xfrm>
            <a:off x="2" y="-8152"/>
            <a:ext cx="2172903" cy="321249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Contexte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28578E-F7EE-4278-B709-B50622072AEA}"/>
              </a:ext>
            </a:extLst>
          </p:cNvPr>
          <p:cNvSpPr/>
          <p:nvPr/>
        </p:nvSpPr>
        <p:spPr>
          <a:xfrm>
            <a:off x="2172905" y="-13839"/>
            <a:ext cx="2172903" cy="326936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Projet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DCD11F-EF78-4E29-B5D1-99453985B826}"/>
              </a:ext>
            </a:extLst>
          </p:cNvPr>
          <p:cNvSpPr/>
          <p:nvPr/>
        </p:nvSpPr>
        <p:spPr>
          <a:xfrm>
            <a:off x="4358000" y="-17541"/>
            <a:ext cx="2228000" cy="351370"/>
          </a:xfrm>
          <a:prstGeom prst="rect">
            <a:avLst/>
          </a:prstGeom>
          <a:solidFill>
            <a:srgbClr val="BCE3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/>
              <a:t>Fonction bioch.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20C3D5-81C4-43BA-8302-39EC27644092}"/>
              </a:ext>
            </a:extLst>
          </p:cNvPr>
          <p:cNvSpPr/>
          <p:nvPr/>
        </p:nvSpPr>
        <p:spPr>
          <a:xfrm>
            <a:off x="6618628" y="4695"/>
            <a:ext cx="2525371" cy="303709"/>
          </a:xfrm>
          <a:prstGeom prst="rect">
            <a:avLst/>
          </a:prstGeom>
          <a:solidFill>
            <a:srgbClr val="55AB26"/>
          </a:solidFill>
          <a:ln>
            <a:solidFill>
              <a:srgbClr val="393B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110E59-A814-47A3-A382-87B433648DA2}"/>
              </a:ext>
            </a:extLst>
          </p:cNvPr>
          <p:cNvSpPr/>
          <p:nvPr/>
        </p:nvSpPr>
        <p:spPr>
          <a:xfrm>
            <a:off x="6618628" y="335702"/>
            <a:ext cx="2545896" cy="523220"/>
          </a:xfrm>
          <a:prstGeom prst="rect">
            <a:avLst/>
          </a:prstGeom>
          <a:noFill/>
          <a:ln>
            <a:solidFill>
              <a:srgbClr val="393B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1. WP1   </a:t>
            </a:r>
            <a:r>
              <a:rPr lang="fr-BE" b="1" dirty="0">
                <a:solidFill>
                  <a:srgbClr val="55AB26"/>
                </a:solidFill>
              </a:rPr>
              <a:t>2. WP2   </a:t>
            </a:r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3. WP3   4. WP4</a:t>
            </a:r>
          </a:p>
        </p:txBody>
      </p:sp>
    </p:spTree>
    <p:extLst>
      <p:ext uri="{BB962C8B-B14F-4D97-AF65-F5344CB8AC3E}">
        <p14:creationId xmlns:p14="http://schemas.microsoft.com/office/powerpoint/2010/main" val="8013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22" grpId="0" animBg="1"/>
    </p:bldLst>
  </p:timing>
</p:sld>
</file>

<file path=ppt/theme/theme1.xml><?xml version="1.0" encoding="utf-8"?>
<a:theme xmlns:a="http://schemas.openxmlformats.org/drawingml/2006/main" name="Thèmeunamu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093C0203-2C82-4F44-89C0-66C4EAFBE230}" vid="{2F3FEB15-E619-4D48-866F-6DEB0AA9BE7D}"/>
    </a:ext>
  </a:extLst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093C0203-2C82-4F44-89C0-66C4EAFBE230}" vid="{031E6ECA-8F98-164A-8269-9A8D1BB3ECC4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UNamur</Template>
  <TotalTime>42025</TotalTime>
  <Words>852</Words>
  <Application>Microsoft Office PowerPoint</Application>
  <PresentationFormat>Affichage à l'écran (4:3)</PresentationFormat>
  <Paragraphs>154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CharterBT-Roman</vt:lpstr>
      <vt:lpstr>Verdana</vt:lpstr>
      <vt:lpstr>Wingdings</vt:lpstr>
      <vt:lpstr>Thèmeunamur</vt:lpstr>
      <vt:lpstr>1_Conception personnalisée</vt:lpstr>
      <vt:lpstr>Conception de pesticides biocontrôlés par l’inhibition des tréhalases d’insectes ravageurs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l’aromaticité du naphtalène, de l’azulène et de leurs dérivés azaborés</dc:title>
  <dc:creator>Tom Lemaître</dc:creator>
  <cp:lastModifiedBy>Virgile Neyman</cp:lastModifiedBy>
  <cp:revision>563</cp:revision>
  <cp:lastPrinted>2018-11-24T16:51:28Z</cp:lastPrinted>
  <dcterms:created xsi:type="dcterms:W3CDTF">2017-11-27T20:13:26Z</dcterms:created>
  <dcterms:modified xsi:type="dcterms:W3CDTF">2020-01-07T13:17:39Z</dcterms:modified>
</cp:coreProperties>
</file>